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</p:sldMasterIdLst>
  <p:sldIdLst>
    <p:sldId id="256" r:id="rId2"/>
    <p:sldId id="310" r:id="rId3"/>
    <p:sldId id="257" r:id="rId4"/>
    <p:sldId id="258" r:id="rId5"/>
    <p:sldId id="259" r:id="rId6"/>
    <p:sldId id="311" r:id="rId7"/>
    <p:sldId id="306" r:id="rId8"/>
    <p:sldId id="308" r:id="rId9"/>
    <p:sldId id="260" r:id="rId10"/>
    <p:sldId id="261" r:id="rId11"/>
    <p:sldId id="300" r:id="rId12"/>
    <p:sldId id="266" r:id="rId13"/>
    <p:sldId id="267" r:id="rId14"/>
    <p:sldId id="268" r:id="rId15"/>
    <p:sldId id="265" r:id="rId16"/>
    <p:sldId id="286" r:id="rId17"/>
    <p:sldId id="269" r:id="rId18"/>
    <p:sldId id="312" r:id="rId19"/>
    <p:sldId id="270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presProps" Target="pres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838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299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088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253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62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404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144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35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226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770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5574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4039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707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8355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3789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2103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178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1.jpe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DFA35AD5-19DC-4A31-963E-8ABFA102FA50}" type="datetimeFigureOut">
              <a:rPr lang="en-US" smtClean="0"/>
              <a:t>9/8/2021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897333F-36FB-4A05-95A8-371665F1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055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  <p:sldLayoutId id="2147483793" r:id="rId14"/>
    <p:sldLayoutId id="2147483794" r:id="rId15"/>
    <p:sldLayoutId id="2147483795" r:id="rId16"/>
    <p:sldLayoutId id="214748379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 /><Relationship Id="rId2" Type="http://schemas.openxmlformats.org/officeDocument/2006/relationships/image" Target="../media/image6.emf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8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 /><Relationship Id="rId2" Type="http://schemas.openxmlformats.org/officeDocument/2006/relationships/image" Target="../media/image18.emf" /><Relationship Id="rId1" Type="http://schemas.openxmlformats.org/officeDocument/2006/relationships/slideLayout" Target="../slideLayouts/slideLayout7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B0718-A674-4E4B-914F-D1F1686078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Vaccinarea anti-COVID 19 la copii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C4DB16-1D52-4A06-BD18-CFCCF2B568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Asist Univ Dr  Rodica Sorina POP</a:t>
            </a:r>
          </a:p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UMF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IULIU HAȚIEGANU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CLUJ NAPOCA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343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Întrebări și răspunsuri</a:t>
            </a:r>
            <a:r>
              <a:rPr lang="ro-R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5347" y="3208361"/>
            <a:ext cx="5181600" cy="2142700"/>
          </a:xfrm>
        </p:spPr>
        <p:txBody>
          <a:bodyPr>
            <a:noAutofit/>
          </a:bodyPr>
          <a:lstStyle/>
          <a:p>
            <a:r>
              <a:rPr lang="it-IT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Informare </a:t>
            </a:r>
            <a:r>
              <a:rPr lang="ro-RO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și consiliere*</a:t>
            </a:r>
          </a:p>
          <a:p>
            <a:r>
              <a:rPr lang="ro-RO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rogramare la vaccinare </a:t>
            </a:r>
            <a:endParaRPr lang="ro-RO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o-RO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onitorizare</a:t>
            </a:r>
            <a:r>
              <a:rPr lang="ro-RO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reacții adverse</a:t>
            </a:r>
          </a:p>
          <a:p>
            <a:r>
              <a:rPr lang="ro-RO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aportarea reacţiilor adverse 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62970" y="2370338"/>
            <a:ext cx="5181600" cy="3558181"/>
          </a:xfrm>
        </p:spPr>
        <p:txBody>
          <a:bodyPr>
            <a:normAutofit/>
          </a:bodyPr>
          <a:lstStyle/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bine să mă vaccinez?</a:t>
            </a: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 e prea nou vaccinul?</a:t>
            </a: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Pentru bolile mele, e bun vaccinul?</a:t>
            </a: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Daca iau tratament, pot să mă vaccinez?</a:t>
            </a: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Alăptez. Pot să mă vaccinez?</a:t>
            </a: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Dumneavoastră v-ați vaccinat?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-mi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vaccinez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copilul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o-RO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o-RO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2830" y="5928520"/>
            <a:ext cx="114641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dirty="0"/>
              <a:t>*</a:t>
            </a:r>
            <a:r>
              <a:rPr lang="vi-VN" dirty="0"/>
              <a:t>ORDIN Nr. 68/101/2021 din 29 ianuarie 2021</a:t>
            </a:r>
            <a:r>
              <a:rPr lang="ro-RO" dirty="0"/>
              <a:t> </a:t>
            </a:r>
            <a:r>
              <a:rPr lang="vi-VN" dirty="0"/>
              <a:t>pentru punerea în aplicare a prevederilor art. 4 alin. (1) şi (3) din Ordonanţa de urgenţă a</a:t>
            </a:r>
            <a:r>
              <a:rPr lang="ro-RO" dirty="0"/>
              <a:t> </a:t>
            </a:r>
            <a:r>
              <a:rPr lang="vi-VN" dirty="0"/>
              <a:t>Guvernului nr. 3/2021 privind unele măsuri pentru recrutarea şi plata personalului implicat înprocesul de vaccinare împotriva COVID-19 şi stabilirea unor măsuri în domeniul sănătăţii</a:t>
            </a:r>
          </a:p>
        </p:txBody>
      </p:sp>
    </p:spTree>
    <p:extLst>
      <p:ext uri="{BB962C8B-B14F-4D97-AF65-F5344CB8AC3E}">
        <p14:creationId xmlns:p14="http://schemas.microsoft.com/office/powerpoint/2010/main" val="4201475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A86D3-F3BF-4AFB-A575-88D2D2FD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Cunoscute și mai puțin cunoscute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14AE11ED-53B3-4441-9C5E-2616C34999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32" y="2675391"/>
            <a:ext cx="4140567" cy="3687449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2E8DF8-6F2F-4339-81AC-0F561FDA9A21}"/>
              </a:ext>
            </a:extLst>
          </p:cNvPr>
          <p:cNvSpPr txBox="1"/>
          <p:nvPr/>
        </p:nvSpPr>
        <p:spPr>
          <a:xfrm>
            <a:off x="5277853" y="2823411"/>
            <a:ext cx="6079957" cy="35394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o-RO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Vaccinul nu oferă protecție imediat după administrare</a:t>
            </a:r>
          </a:p>
          <a:p>
            <a:r>
              <a:rPr lang="ro-RO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2-3 săptamâni după ultima inoculare devine pe deplin eficient</a:t>
            </a:r>
          </a:p>
          <a:p>
            <a:r>
              <a:rPr lang="ro-RO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Recomandarea este de a continua să menținem toate măsurile de precauție pentru a preveni infectarea nostră și a celorlalți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423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A86D3-F3BF-4AFB-A575-88D2D2FD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Cunoscute și mai puțin cunoscute</a:t>
            </a: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31CFD57-694E-4C8C-B274-8B43B1A6D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12" y="2940384"/>
            <a:ext cx="4588042" cy="341630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4BDDC85-B26B-41A3-BC34-A159E2346158}"/>
              </a:ext>
            </a:extLst>
          </p:cNvPr>
          <p:cNvSpPr txBox="1"/>
          <p:nvPr/>
        </p:nvSpPr>
        <p:spPr>
          <a:xfrm>
            <a:off x="5112060" y="2422006"/>
            <a:ext cx="6411545" cy="443198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Vaccinul protejează împotriva bolii – eficiența diferă de la un produs la altul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Chiar dacă sunteți vaccinați trebuie păstrate în continuare măsurile de siguranță mai ales când ne aflăm în aglomerații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Toate vaccinurile Covid -19 au fost testate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ESTE IMPORTANT CA VACCINAREA SA FIE FĂCUTĂ CÂT MAI REPEDE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 AȘTEPTAȚI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Doar prin construirea unei imunități eficiente în comunitate vom putea reveni la o viață normală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393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4F05C-5882-4753-8F21-8DEB45828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Cunoscute și mai puțin cunoscute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3045939-E5DD-4A3B-B2FD-D6B3B8FDA6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637" y="2468032"/>
            <a:ext cx="3409481" cy="34163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C27C0F-4397-4024-9DF5-6525BCC008C5}"/>
              </a:ext>
            </a:extLst>
          </p:cNvPr>
          <p:cNvSpPr txBox="1"/>
          <p:nvPr/>
        </p:nvSpPr>
        <p:spPr>
          <a:xfrm>
            <a:off x="5086905" y="2450237"/>
            <a:ext cx="6351116" cy="3785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Vaccinul a fost dezvoltat așa repede datorită resurselor materiale și umane investite în cercetare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 s-au sărit etapele studiului clinic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Testarea s-a efectuat riguros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Rezultatele sunt publicate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Rezultatele arată că sunt sigure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IMPORTANT: NOI PROFESIONIȘTII TREBUIE SĂ FIM CORECT INFORMAȚI , SĂ PUTEM TRANSMITE INFORMAȚIILE FERM ȘI CORECT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30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416050" y="152400"/>
            <a:ext cx="10775950" cy="1325563"/>
          </a:xfrm>
        </p:spPr>
        <p:txBody>
          <a:bodyPr/>
          <a:lstStyle/>
          <a:p>
            <a:pPr algn="ctr"/>
            <a:r>
              <a:rPr lang="ro-R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Vaccin Covid19: </a:t>
            </a:r>
            <a:br>
              <a:rPr lang="ro-R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o-RO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Dezvoltare - Evaluare - Aprobare - Monitorizare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762" y="1420813"/>
            <a:ext cx="11452194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314960" y="6273225"/>
            <a:ext cx="118770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https://www.ema.europa.eu/en/human-regulatory/overview/public-health-threats/coronavirus-disease-covid-19/treatments-vaccines/covid-19-vaccines-development-evaluation-approval-monitoring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46" y="1411550"/>
            <a:ext cx="8092670" cy="50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8954653" y="1646558"/>
            <a:ext cx="29803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004494"/>
                </a:solidFill>
                <a:latin typeface="Arial"/>
              </a:rPr>
              <a:t>2.3 billion doses</a:t>
            </a:r>
            <a:endParaRPr lang="en-GB" sz="28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427" y="136478"/>
            <a:ext cx="7678889" cy="1132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8634233" y="2187825"/>
            <a:ext cx="343038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Vaccination against COVID-19 started on 27 December 2020 across the European Union, in a moment of unity.</a:t>
            </a:r>
          </a:p>
          <a:p>
            <a:endParaRPr lang="en-GB" sz="1600" dirty="0"/>
          </a:p>
          <a:p>
            <a:r>
              <a:rPr lang="en-GB" sz="1600" dirty="0"/>
              <a:t>A safe and effective vaccine is our lasting way out of the pandemic. </a:t>
            </a:r>
            <a:endParaRPr lang="ro-RO" sz="1600" dirty="0"/>
          </a:p>
          <a:p>
            <a:endParaRPr lang="ro-RO" sz="1600" dirty="0"/>
          </a:p>
          <a:p>
            <a:r>
              <a:rPr lang="en-GB" sz="1600" dirty="0"/>
              <a:t>The European Commission has been working tirelessly to secure doses of vaccines, and approved three COVID-19 vaccines, which were assessed as being safe and effective. </a:t>
            </a:r>
            <a:endParaRPr lang="ro-RO" sz="1600" dirty="0"/>
          </a:p>
          <a:p>
            <a:endParaRPr lang="ro-RO" sz="1600" dirty="0"/>
          </a:p>
          <a:p>
            <a:r>
              <a:rPr lang="en-GB" sz="1600" dirty="0"/>
              <a:t>Vaccines are being sent at the same time to all EU countries, under the same conditions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6691" y="0"/>
            <a:ext cx="2816225" cy="153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8421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265" y="1091821"/>
            <a:ext cx="4306181" cy="455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763" y="332554"/>
            <a:ext cx="9560103" cy="6395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8999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05666-CEEF-4D34-8210-B65A8B88E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Cunoscute și mai puțin cunoscute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B359971-4880-4969-8AA0-D6B7109823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26" y="2620924"/>
            <a:ext cx="4109725" cy="4058652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C78F07-9425-43A0-B2FF-A6247E461F3E}"/>
              </a:ext>
            </a:extLst>
          </p:cNvPr>
          <p:cNvSpPr txBox="1"/>
          <p:nvPr/>
        </p:nvSpPr>
        <p:spPr>
          <a:xfrm>
            <a:off x="4331369" y="2388093"/>
            <a:ext cx="7067560" cy="3785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Vaccinul nu modifică ADN-ul deoarece nu conține nimic care ar putea influența materialul genetic al celulei</a:t>
            </a: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ARN este o informație codificată pentru proteina spike din cadrul virusului care este degradată la scurt timp după ce este exprimată de celulă</a:t>
            </a:r>
          </a:p>
          <a:p>
            <a:endParaRPr lang="ro-RO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Aceste cuvinte complicate pentru persoanele fără cunoștințe medicale sunt exact miezul dezvoltării miturilor conspirative.</a:t>
            </a: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Aici este din nou terenul unde noi, profesioniștii suntem în măsură să explicăm mai simplu pentru pacienții noștri</a:t>
            </a: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Aș atenționa și pe instruirea asistentelor din cabinetele medicale- vectori importanți în comunicarea cu pacienții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088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B3604-96E7-4B4A-B451-9E6EAA48F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Cunoscute și mai puțin cunoscute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741F2D8-80C9-4877-8613-0130077D3D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5" y="2636667"/>
            <a:ext cx="4474346" cy="383515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C33AF4-C92A-47EE-B395-A1BCF63BDA0C}"/>
              </a:ext>
            </a:extLst>
          </p:cNvPr>
          <p:cNvSpPr txBox="1"/>
          <p:nvPr/>
        </p:nvSpPr>
        <p:spPr>
          <a:xfrm>
            <a:off x="6232124" y="2663301"/>
            <a:ext cx="4474346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Efecte secundare imediate= efecte normale după vaccin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2F2B7BFD-99CF-45C1-BDE2-73F921CE68E7}"/>
              </a:ext>
            </a:extLst>
          </p:cNvPr>
          <p:cNvSpPr/>
          <p:nvPr/>
        </p:nvSpPr>
        <p:spPr>
          <a:xfrm>
            <a:off x="7608162" y="3643908"/>
            <a:ext cx="532661" cy="75722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D632F8-A98C-4865-AA67-FABDAF940AF9}"/>
              </a:ext>
            </a:extLst>
          </p:cNvPr>
          <p:cNvSpPr txBox="1"/>
          <p:nvPr/>
        </p:nvSpPr>
        <p:spPr>
          <a:xfrm>
            <a:off x="6232124" y="4550741"/>
            <a:ext cx="4474346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Hidratare 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Alimentație echilibrată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Paracetamol </a:t>
            </a:r>
          </a:p>
        </p:txBody>
      </p:sp>
    </p:spTree>
    <p:extLst>
      <p:ext uri="{BB962C8B-B14F-4D97-AF65-F5344CB8AC3E}">
        <p14:creationId xmlns:p14="http://schemas.microsoft.com/office/powerpoint/2010/main" val="1326037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4085" y="458233"/>
            <a:ext cx="8761413" cy="708025"/>
          </a:xfrm>
        </p:spPr>
        <p:txBody>
          <a:bodyPr>
            <a:normAutofit fontScale="90000"/>
          </a:bodyPr>
          <a:lstStyle/>
          <a:p>
            <a:pPr algn="l"/>
            <a:r>
              <a:rPr lang="ro-RO" sz="2800" b="1" dirty="0">
                <a:solidFill>
                  <a:srgbClr val="7030A0"/>
                </a:solidFill>
              </a:rPr>
              <a:t>COMISIA DE ALERGOLOGIE</a:t>
            </a:r>
            <a:br>
              <a:rPr lang="ro-RO" sz="2800" dirty="0"/>
            </a:br>
            <a:r>
              <a:rPr lang="it-IT" sz="2800" dirty="0">
                <a:solidFill>
                  <a:srgbClr val="7030A0"/>
                </a:solidFill>
              </a:rPr>
              <a:t>Vaccinarea tip ARNm COVID-19: propunere de procedura decizionala alergologica</a:t>
            </a:r>
            <a:endParaRPr lang="en-GB" sz="2800" dirty="0">
              <a:solidFill>
                <a:srgbClr val="7030A0"/>
              </a:solidFill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F5D6245-934D-4A97-A368-0142925DF951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04" y="1653466"/>
            <a:ext cx="9721047" cy="4614169"/>
          </a:xfrm>
        </p:spPr>
      </p:pic>
    </p:spTree>
    <p:extLst>
      <p:ext uri="{BB962C8B-B14F-4D97-AF65-F5344CB8AC3E}">
        <p14:creationId xmlns:p14="http://schemas.microsoft.com/office/powerpoint/2010/main" val="3003784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64D97-2C94-4CC5-AAB3-A25F99A26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Vaccinarea copiilor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E16DF3-7966-4CD8-A082-D26238DF0C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28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2021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Comitetul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Agentiei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Europene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Medicamentului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(EMA)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medicamente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(Committee for Medicinal Products for Human Use - CHMP) a </a:t>
            </a:r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aprobat utilizarea va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ccinul</a:t>
            </a:r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COVID-19 Comirnaty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produs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Pfizer-BioNTech, </a:t>
            </a:r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pentru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copiii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varste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cuprinse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intre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12-15 ani. </a:t>
            </a:r>
            <a:endParaRPr lang="ro-RO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Vaccinul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aprobat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utilizare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adulti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adolescenti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varsta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16 ani.</a:t>
            </a:r>
          </a:p>
        </p:txBody>
      </p:sp>
    </p:spTree>
    <p:extLst>
      <p:ext uri="{BB962C8B-B14F-4D97-AF65-F5344CB8AC3E}">
        <p14:creationId xmlns:p14="http://schemas.microsoft.com/office/powerpoint/2010/main" val="1167894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B65EB-7A13-49F6-8DBD-B4640E941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Date</a:t>
            </a:r>
            <a:r>
              <a:rPr lang="ro-RO" dirty="0"/>
              <a:t> 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științifice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0C839F-C87E-4DBB-A0F3-D04C2406EE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499"/>
            <a:ext cx="10101931" cy="3974853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2260 de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copii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varste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cuprinse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intre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12-15 ani. 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Acest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studiu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realizat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conformitate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investigatie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pediatrica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Paediatric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Investigation Plan - PIP) al Comirnaty, care 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agreat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Comitetul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medicamente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pediatric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Paediatric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Committee – PDCO). 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Studiul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aratat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raspunsul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Comirnaty in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aceasta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varsta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comparabil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raspunsul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varste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cuprinse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intre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16-25 de ani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masurat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titrul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anticorpilor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impotriva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SARS-CoV-2). 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Eficacitatea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Comirnaty 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calculata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aproape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2000 de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copii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varste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cuprinse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intre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12-15 ani,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dovezi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infectie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anterioara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Acestia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primit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vaccinul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fie 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injectie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placebo,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stie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produs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le-a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administrat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Din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1005 de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copii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care au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primit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vaccinul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niciunul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nu 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dezvoltat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COVID-19,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comparativ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16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copii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978 care au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primit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injectia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placebo. 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Aceasta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inseamna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ca, in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acest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studiu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vaccinul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eficient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preventia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COVID-19 (desi rata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populatia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generala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putea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intre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75-100%).</a:t>
            </a:r>
          </a:p>
        </p:txBody>
      </p:sp>
    </p:spTree>
    <p:extLst>
      <p:ext uri="{BB962C8B-B14F-4D97-AF65-F5344CB8AC3E}">
        <p14:creationId xmlns:p14="http://schemas.microsoft.com/office/powerpoint/2010/main" val="3309509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824C-9EBC-419F-AB6A-029235D0D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Motivele pentru care este nevoie vaccinarea copiilor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5BC52F-C16A-4051-9875-B71CE48D6C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64" y="2743199"/>
            <a:ext cx="3203115" cy="3320716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3D16A08-F35F-4B53-BE32-111E8E6728BE}"/>
              </a:ext>
            </a:extLst>
          </p:cNvPr>
          <p:cNvSpPr txBox="1"/>
          <p:nvPr/>
        </p:nvSpPr>
        <p:spPr>
          <a:xfrm>
            <a:off x="4625266" y="2858610"/>
            <a:ext cx="6676008" cy="33239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Aglomerații/ colectivități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Indisciplinați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 respectă regulile, distanțarea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Sunt implicați in difer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 activități extrașcolare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Călătoresc cu mijloacele de transport în comun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Provin din familii nevaccinate (unii)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Răspândesc boala</a:t>
            </a: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 respectă regulile de igienă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1820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0A000-5F1F-4DAE-A0FE-435B20F9C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Organizare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21B074-BE20-4B55-BF5E-1320EBA903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500"/>
            <a:ext cx="6524230" cy="3416300"/>
          </a:xfrm>
        </p:spPr>
        <p:txBody>
          <a:bodyPr>
            <a:normAutofit/>
          </a:bodyPr>
          <a:lstStyle/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Centre de vaccinare fixe</a:t>
            </a: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Centre de vaccinare mobile (caravane) – MAI, ISU, MAN</a:t>
            </a: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Echipe mobile de vaccinare – pentru vaccinarea în locații specifice</a:t>
            </a:r>
          </a:p>
          <a:p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nivelul cabinetului MF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2C5519-9FDD-4541-8643-D6E45F489B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3093" y="2223162"/>
            <a:ext cx="3674107" cy="229557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04AAEDD-AFA5-49AD-AD63-1A3DD13E5B4D}"/>
              </a:ext>
            </a:extLst>
          </p:cNvPr>
          <p:cNvSpPr/>
          <p:nvPr/>
        </p:nvSpPr>
        <p:spPr>
          <a:xfrm>
            <a:off x="7679184" y="4625266"/>
            <a:ext cx="4145872" cy="18110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Cabinetele școlare </a:t>
            </a:r>
          </a:p>
          <a:p>
            <a:pPr algn="ctr"/>
            <a:r>
              <a:rPr lang="ro-RO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???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0491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9436106" cy="706964"/>
          </a:xfrm>
        </p:spPr>
        <p:txBody>
          <a:bodyPr>
            <a:normAutofit fontScale="90000"/>
          </a:bodyPr>
          <a:lstStyle/>
          <a:p>
            <a:r>
              <a:rPr lang="ro-RO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Pfizer </a:t>
            </a:r>
            <a:r>
              <a:rPr lang="vi-VN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Comirnaty </a:t>
            </a:r>
            <a:br>
              <a:rPr lang="ro-RO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vi-VN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Vaccin de tip ARNm COVID-19 (cu nucleozide modificate)</a:t>
            </a:r>
            <a:endParaRPr lang="en-GB" sz="32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4299" y="2441359"/>
            <a:ext cx="10933843" cy="4205100"/>
          </a:xfrm>
        </p:spPr>
        <p:txBody>
          <a:bodyPr>
            <a:normAutofit/>
          </a:bodyPr>
          <a:lstStyle/>
          <a:p>
            <a:r>
              <a:rPr lang="ro-RO" b="1" dirty="0">
                <a:solidFill>
                  <a:srgbClr val="0070C0"/>
                </a:solidFill>
              </a:rPr>
              <a:t>Indicații </a:t>
            </a:r>
            <a:r>
              <a:rPr lang="ro-RO" dirty="0"/>
              <a:t>– prevenirea infecției Covid-19 la adulți și adolescenți cu vârsta</a:t>
            </a:r>
            <a:r>
              <a:rPr lang="en-US" dirty="0"/>
              <a:t> de </a:t>
            </a:r>
            <a:r>
              <a:rPr lang="en-US" dirty="0" err="1"/>
              <a:t>peste</a:t>
            </a:r>
            <a:r>
              <a:rPr lang="en-US" dirty="0"/>
              <a:t> 12 ani</a:t>
            </a:r>
            <a:r>
              <a:rPr lang="ro-RO" dirty="0"/>
              <a:t> </a:t>
            </a:r>
            <a:endParaRPr lang="en-US" dirty="0"/>
          </a:p>
          <a:p>
            <a:r>
              <a:rPr lang="ro-RO" b="1" dirty="0">
                <a:solidFill>
                  <a:srgbClr val="0070C0"/>
                </a:solidFill>
              </a:rPr>
              <a:t>Schema de vaccinare: </a:t>
            </a:r>
            <a:r>
              <a:rPr lang="ro-RO" dirty="0"/>
              <a:t>2 doze la interval minim de 21 zile</a:t>
            </a:r>
            <a:r>
              <a:rPr lang="en-US" dirty="0"/>
              <a:t> (19-42 </a:t>
            </a:r>
            <a:r>
              <a:rPr lang="en-US" dirty="0" err="1"/>
              <a:t>zile</a:t>
            </a:r>
            <a:r>
              <a:rPr lang="en-US" dirty="0"/>
              <a:t>)</a:t>
            </a:r>
            <a:endParaRPr lang="ro-RO" dirty="0"/>
          </a:p>
          <a:p>
            <a:r>
              <a:rPr lang="ro-RO" b="1" dirty="0">
                <a:solidFill>
                  <a:srgbClr val="0070C0"/>
                </a:solidFill>
              </a:rPr>
              <a:t>Mod de administrare: </a:t>
            </a:r>
            <a:r>
              <a:rPr lang="ro-RO" dirty="0"/>
              <a:t>0,3 ml, i.m, zona deltoidiană</a:t>
            </a:r>
          </a:p>
          <a:p>
            <a:r>
              <a:rPr lang="ro-RO" b="1" dirty="0">
                <a:solidFill>
                  <a:srgbClr val="0070C0"/>
                </a:solidFill>
              </a:rPr>
              <a:t>Mod de prezentare: </a:t>
            </a:r>
            <a:r>
              <a:rPr lang="ro-RO" dirty="0"/>
              <a:t>Flacon multidoză (6 doze x 0,3 ml)</a:t>
            </a:r>
            <a:endParaRPr lang="ro-RO" sz="30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vi-VN" sz="3000" dirty="0">
                <a:latin typeface="Calibri" panose="020F0502020204030204" pitchFamily="34" charset="0"/>
                <a:cs typeface="Calibri" panose="020F0502020204030204" pitchFamily="34" charset="0"/>
              </a:rPr>
              <a:t>A se păstra în ambalajul original pentru a fi protejat de lumină. </a:t>
            </a:r>
            <a:endParaRPr lang="ro-RO" sz="3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vi-VN" sz="30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După decongelare, </a:t>
            </a:r>
            <a:r>
              <a:rPr lang="vi-VN" sz="3000" dirty="0">
                <a:latin typeface="Calibri" panose="020F0502020204030204" pitchFamily="34" charset="0"/>
                <a:cs typeface="Calibri" panose="020F0502020204030204" pitchFamily="34" charset="0"/>
              </a:rPr>
              <a:t>vaccinul trebuie diluat și utilizat imediat. </a:t>
            </a:r>
            <a:endParaRPr lang="ro-RO" sz="3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o-RO" sz="3000" dirty="0">
                <a:latin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vi-VN" sz="3000" dirty="0">
                <a:latin typeface="Calibri" panose="020F0502020204030204" pitchFamily="34" charset="0"/>
                <a:cs typeface="Calibri" panose="020F0502020204030204" pitchFamily="34" charset="0"/>
              </a:rPr>
              <a:t>accinul nediluat poate fi păstrat înainte de utilizare</a:t>
            </a:r>
            <a:r>
              <a:rPr lang="en-US" sz="30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lvl="1"/>
            <a:r>
              <a:rPr lang="vi-VN" sz="2600" dirty="0">
                <a:latin typeface="Calibri" panose="020F0502020204030204" pitchFamily="34" charset="0"/>
                <a:cs typeface="Calibri" panose="020F0502020204030204" pitchFamily="34" charset="0"/>
              </a:rPr>
              <a:t>până la 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90</a:t>
            </a:r>
            <a:r>
              <a:rPr lang="vi-VN" sz="2600" dirty="0">
                <a:latin typeface="Calibri" panose="020F0502020204030204" pitchFamily="34" charset="0"/>
                <a:cs typeface="Calibri" panose="020F0502020204030204" pitchFamily="34" charset="0"/>
              </a:rPr>
              <a:t> zile, la temperaturi de 2°C-8°C </a:t>
            </a: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en-GB" sz="26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171" y="5187470"/>
            <a:ext cx="3346829" cy="167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77572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6CB32A-4FDD-4FB9-85EE-CF526CC53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 poate face medicul de familie?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2F1F836-39A3-4281-B385-AFB55AAD3A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28" y="2601157"/>
            <a:ext cx="3426780" cy="391505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A01278-BC07-4262-A5B8-1F48E35ED442}"/>
              </a:ext>
            </a:extLst>
          </p:cNvPr>
          <p:cNvSpPr txBox="1"/>
          <p:nvPr/>
        </p:nvSpPr>
        <p:spPr>
          <a:xfrm>
            <a:off x="4563122" y="2601157"/>
            <a:ext cx="6374167" cy="33239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Continuarea comunicării cu părinții, informații concrete și bine documentate</a:t>
            </a:r>
          </a:p>
          <a:p>
            <a:endParaRPr lang="ro-RO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Comunicarea cu școala</a:t>
            </a:r>
          </a:p>
          <a:p>
            <a:endParaRPr lang="ro-RO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Vaccinarea copiilor</a:t>
            </a:r>
          </a:p>
          <a:p>
            <a:endParaRPr lang="ro-RO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Urmărirea efectelor adverse</a:t>
            </a:r>
          </a:p>
          <a:p>
            <a:pPr marL="342900" indent="-3429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8533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131" y="486396"/>
            <a:ext cx="4361361" cy="5982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97776"/>
            <a:ext cx="10306976" cy="555073"/>
          </a:xfrm>
        </p:spPr>
        <p:txBody>
          <a:bodyPr>
            <a:noAutofit/>
          </a:bodyPr>
          <a:lstStyle/>
          <a:p>
            <a:pPr algn="ctr"/>
            <a:r>
              <a:rPr lang="ro-RO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REACȚII ADVERSE POSTVACCINALE – MONITORIZARE ȘI RAPORTARE</a:t>
            </a:r>
            <a:endParaRPr lang="en-GB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6345238"/>
            <a:ext cx="10960100" cy="51276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https://www.anm.ro/_/FARMACOVIGILENTA/Anexa-1-Fisa-HCP%20pentru-raportarea-reactiilor-adverse-la-vaccinuri%20COVID%2019_ANMDMR_Update%2017.02.2021.pdf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174" y="750626"/>
            <a:ext cx="4490112" cy="545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96628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002B9-2E10-41E9-AA41-DA0C7933B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ț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umesc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89D72D7-FFF2-43D3-84E5-D7B62A903F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85" y="372863"/>
            <a:ext cx="11292396" cy="6356412"/>
          </a:xfrm>
        </p:spPr>
      </p:pic>
    </p:spTree>
    <p:extLst>
      <p:ext uri="{BB962C8B-B14F-4D97-AF65-F5344CB8AC3E}">
        <p14:creationId xmlns:p14="http://schemas.microsoft.com/office/powerpoint/2010/main" val="10970566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148</TotalTime>
  <Words>1065</Words>
  <Application>Microsoft Office PowerPoint</Application>
  <PresentationFormat>Ecran lat</PresentationFormat>
  <Paragraphs>102</Paragraphs>
  <Slides>19</Slides>
  <Notes>0</Notes>
  <HiddenSlides>2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19</vt:i4>
      </vt:variant>
    </vt:vector>
  </HeadingPairs>
  <TitlesOfParts>
    <vt:vector size="20" baseType="lpstr">
      <vt:lpstr>Ion Boardroom</vt:lpstr>
      <vt:lpstr>Vaccinarea anti-COVID 19 la copii</vt:lpstr>
      <vt:lpstr>Întrebări și răspunsuri...</vt:lpstr>
      <vt:lpstr>Cunoscute și mai puțin cunoscute</vt:lpstr>
      <vt:lpstr>Cunoscute și mai puțin cunoscute</vt:lpstr>
      <vt:lpstr>Cunoscute și mai puțin cunoscute</vt:lpstr>
      <vt:lpstr>Vaccin Covid19:  Dezvoltare - Evaluare - Aprobare - Monitorizare</vt:lpstr>
      <vt:lpstr>Prezentare PowerPoint</vt:lpstr>
      <vt:lpstr>Prezentare PowerPoint</vt:lpstr>
      <vt:lpstr>Cunoscute și mai puțin cunoscute</vt:lpstr>
      <vt:lpstr>Cunoscute și mai puțin cunoscute</vt:lpstr>
      <vt:lpstr>COMISIA DE ALERGOLOGIE Vaccinarea tip ARNm COVID-19: propunere de procedura decizionala alergologica</vt:lpstr>
      <vt:lpstr>Vaccinarea copiilor</vt:lpstr>
      <vt:lpstr>Date științifice</vt:lpstr>
      <vt:lpstr>Motivele pentru care este nevoie vaccinarea copiilor</vt:lpstr>
      <vt:lpstr>Organizare</vt:lpstr>
      <vt:lpstr>Pfizer Comirnaty  Vaccin de tip ARNm COVID-19 (cu nucleozide modificate)</vt:lpstr>
      <vt:lpstr>Ce poate face medicul de familie?</vt:lpstr>
      <vt:lpstr>REACȚII ADVERSE POSTVACCINALE – MONITORIZARE ȘI RAPORTARE</vt:lpstr>
      <vt:lpstr>Vă mulțumesc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SORINA POP</dc:creator>
  <cp:lastModifiedBy>Utilizator necunoscut</cp:lastModifiedBy>
  <cp:revision>15</cp:revision>
  <dcterms:created xsi:type="dcterms:W3CDTF">2021-08-24T18:26:25Z</dcterms:created>
  <dcterms:modified xsi:type="dcterms:W3CDTF">2021-09-08T11:07:26Z</dcterms:modified>
</cp:coreProperties>
</file>